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83" r:id="rId3"/>
    <p:sldMasterId id="2147483684" r:id="rId4"/>
  </p:sldMasterIdLst>
  <p:notesMasterIdLst>
    <p:notesMasterId r:id="rId5"/>
  </p:notesMasterIdLst>
  <p:sldIdLst>
    <p:sldId id="256" r:id="rId6"/>
    <p:sldId id="257" r:id="rId7"/>
    <p:sldId id="258" r:id="rId8"/>
  </p:sldIdLst>
  <p:sldSz cy="5143500" cx="9144000"/>
  <p:notesSz cx="6797675" cy="9926625"/>
  <p:embeddedFontLst>
    <p:embeddedFont>
      <p:font typeface="Roboto Thin"/>
      <p:regular r:id="rId9"/>
      <p:bold r:id="rId10"/>
      <p:italic r:id="rId11"/>
      <p:boldItalic r:id="rId12"/>
    </p:embeddedFont>
    <p:embeddedFont>
      <p:font typeface="Roboto"/>
      <p:regular r:id="rId13"/>
      <p:bold r:id="rId14"/>
      <p:italic r:id="rId15"/>
      <p:boldItalic r:id="rId16"/>
    </p:embeddedFont>
    <p:embeddedFont>
      <p:font typeface="Roboto Light"/>
      <p:regular r:id="rId17"/>
      <p:bold r:id="rId18"/>
      <p:italic r:id="rId19"/>
      <p:boldItalic r:id="rId2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obotoLight-boldItalic.fntdata"/><Relationship Id="rId11" Type="http://schemas.openxmlformats.org/officeDocument/2006/relationships/font" Target="fonts/RobotoThin-italic.fntdata"/><Relationship Id="rId10" Type="http://schemas.openxmlformats.org/officeDocument/2006/relationships/font" Target="fonts/RobotoThin-bold.fntdata"/><Relationship Id="rId13" Type="http://schemas.openxmlformats.org/officeDocument/2006/relationships/font" Target="fonts/Roboto-regular.fntdata"/><Relationship Id="rId12" Type="http://schemas.openxmlformats.org/officeDocument/2006/relationships/font" Target="fonts/RobotoThin-boldItalic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font" Target="fonts/RobotoThin-regular.fntdata"/><Relationship Id="rId15" Type="http://schemas.openxmlformats.org/officeDocument/2006/relationships/font" Target="fonts/Roboto-italic.fntdata"/><Relationship Id="rId14" Type="http://schemas.openxmlformats.org/officeDocument/2006/relationships/font" Target="fonts/Roboto-bold.fntdata"/><Relationship Id="rId17" Type="http://schemas.openxmlformats.org/officeDocument/2006/relationships/font" Target="fonts/RobotoLight-regular.fntdata"/><Relationship Id="rId16" Type="http://schemas.openxmlformats.org/officeDocument/2006/relationships/font" Target="fonts/Roboto-boldItalic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RobotoLight-italic.fntdata"/><Relationship Id="rId6" Type="http://schemas.openxmlformats.org/officeDocument/2006/relationships/slide" Target="slides/slide1.xml"/><Relationship Id="rId18" Type="http://schemas.openxmlformats.org/officeDocument/2006/relationships/font" Target="fonts/RobotoLight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50443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90487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27ad8717fb_0_0:notes"/>
          <p:cNvSpPr/>
          <p:nvPr>
            <p:ph idx="2" type="sldImg"/>
          </p:nvPr>
        </p:nvSpPr>
        <p:spPr>
          <a:xfrm>
            <a:off x="377955" y="744497"/>
            <a:ext cx="6042300" cy="3722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27ad8717fb_0_0:notes"/>
          <p:cNvSpPr txBox="1"/>
          <p:nvPr>
            <p:ph idx="1" type="body"/>
          </p:nvPr>
        </p:nvSpPr>
        <p:spPr>
          <a:xfrm>
            <a:off x="679768" y="4715147"/>
            <a:ext cx="5438100" cy="446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228600" lvl="0" marL="228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Liberator, Transformer, Integration Adapters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Liberator – distribution, Transformer – data manipulation, Integration Adapter –Integration ( to 3</a:t>
            </a:r>
            <a:r>
              <a:rPr baseline="30000"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rd</a:t>
            </a: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party systems that provide data)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Records and containers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Channel, data privacy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Liberator Explorer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Through the Liberator status page 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 integration adapter is a binary which allows data from 3</a:t>
            </a:r>
            <a:r>
              <a:rPr baseline="30000"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rd</a:t>
            </a: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party systems onto the Caplin Platform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27ad8717fb_0_122:notes"/>
          <p:cNvSpPr/>
          <p:nvPr>
            <p:ph idx="2" type="sldImg"/>
          </p:nvPr>
        </p:nvSpPr>
        <p:spPr>
          <a:xfrm>
            <a:off x="90487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Google Shape;206;g27ad8717fb_0_122:notes"/>
          <p:cNvSpPr txBox="1"/>
          <p:nvPr>
            <p:ph idx="1" type="body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28600" lvl="0" marL="228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-GB"/>
              <a:t>Pricing, Trading, Permissioning</a:t>
            </a:r>
            <a:endParaRPr/>
          </a:p>
          <a:p>
            <a:pPr indent="-228600" lvl="0" marL="228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-GB"/>
              <a:t>The CIS – Caplin Integration Suite</a:t>
            </a:r>
            <a:endParaRPr/>
          </a:p>
          <a:p>
            <a:pPr indent="-228600" lvl="0" marL="228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-GB"/>
              <a:t>A blade is a package that contains the binaries and configuration that encapsulate a Caplin Platform feature in a format that be deployed to the Deployment Framework</a:t>
            </a:r>
            <a:endParaRPr/>
          </a:p>
          <a:p>
            <a:pPr indent="-228600" lvl="0" marL="228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-GB"/>
              <a:t>Configuration–only, Module, Integration Adapter</a:t>
            </a:r>
            <a:endParaRPr/>
          </a:p>
          <a:p>
            <a:pPr indent="-228600" lvl="0" marL="228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-GB"/>
              <a:t>Copy it into the kits directory in a Deployment Framework and run “./dfw deploy” script</a:t>
            </a:r>
            <a:endParaRPr/>
          </a:p>
          <a:p>
            <a:pPr indent="-228600" lvl="0" marL="228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-GB"/>
              <a:t>Run the script “</a:t>
            </a:r>
            <a:r>
              <a:rPr lang="en-GB">
                <a:latin typeface="Courier New"/>
                <a:ea typeface="Courier New"/>
                <a:cs typeface="Courier New"/>
                <a:sym typeface="Courier New"/>
              </a:rPr>
              <a:t>./dfw deactivate &lt;blade name&gt;”</a:t>
            </a:r>
            <a:endParaRPr>
              <a:latin typeface="Courier New"/>
              <a:ea typeface="Courier New"/>
              <a:cs typeface="Courier New"/>
              <a:sym typeface="Courier New"/>
            </a:endParaRPr>
          </a:p>
          <a:p>
            <a:pPr indent="-228600" lvl="0" marL="228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AutoNum type="arabicPeriod"/>
            </a:pPr>
            <a:r>
              <a:rPr lang="en-GB"/>
              <a:t>In the “global_config/overrides” directory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g27ad8717fb_0_122:notes"/>
          <p:cNvSpPr txBox="1"/>
          <p:nvPr>
            <p:ph idx="12" type="sldNum"/>
          </p:nvPr>
        </p:nvSpPr>
        <p:spPr>
          <a:xfrm>
            <a:off x="3850443" y="9428583"/>
            <a:ext cx="2945700" cy="49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27ad8717fb_0_130:notes"/>
          <p:cNvSpPr/>
          <p:nvPr>
            <p:ph idx="2" type="sldImg"/>
          </p:nvPr>
        </p:nvSpPr>
        <p:spPr>
          <a:xfrm>
            <a:off x="90487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27ad8717fb_0_130:notes"/>
          <p:cNvSpPr txBox="1"/>
          <p:nvPr>
            <p:ph idx="1" type="body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g27ad8717fb_0_130:notes"/>
          <p:cNvSpPr txBox="1"/>
          <p:nvPr>
            <p:ph idx="12" type="sldNum"/>
          </p:nvPr>
        </p:nvSpPr>
        <p:spPr>
          <a:xfrm>
            <a:off x="3850443" y="9428583"/>
            <a:ext cx="2945700" cy="49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14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14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14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Relationship Id="rId3" Type="http://schemas.openxmlformats.org/officeDocument/2006/relationships/image" Target="../media/image14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14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3.jpg"/><Relationship Id="rId3" Type="http://schemas.openxmlformats.org/officeDocument/2006/relationships/image" Target="../media/image15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3.png"/><Relationship Id="rId3" Type="http://schemas.openxmlformats.org/officeDocument/2006/relationships/image" Target="../media/image15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4.png"/><Relationship Id="rId3" Type="http://schemas.openxmlformats.org/officeDocument/2006/relationships/image" Target="../media/image15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14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1.jpg"/><Relationship Id="rId3" Type="http://schemas.openxmlformats.org/officeDocument/2006/relationships/image" Target="../media/image36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4.jpg"/><Relationship Id="rId3" Type="http://schemas.openxmlformats.org/officeDocument/2006/relationships/image" Target="../media/image45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20" Type="http://schemas.openxmlformats.org/officeDocument/2006/relationships/image" Target="../media/image30.png"/><Relationship Id="rId11" Type="http://schemas.openxmlformats.org/officeDocument/2006/relationships/image" Target="../media/image27.png"/><Relationship Id="rId22" Type="http://schemas.openxmlformats.org/officeDocument/2006/relationships/image" Target="../media/image34.png"/><Relationship Id="rId10" Type="http://schemas.openxmlformats.org/officeDocument/2006/relationships/image" Target="../media/image26.png"/><Relationship Id="rId21" Type="http://schemas.openxmlformats.org/officeDocument/2006/relationships/image" Target="../media/image42.png"/><Relationship Id="rId13" Type="http://schemas.openxmlformats.org/officeDocument/2006/relationships/image" Target="../media/image29.png"/><Relationship Id="rId12" Type="http://schemas.openxmlformats.org/officeDocument/2006/relationships/image" Target="../media/image21.png"/><Relationship Id="rId23" Type="http://schemas.openxmlformats.org/officeDocument/2006/relationships/image" Target="../media/image38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3.png"/><Relationship Id="rId3" Type="http://schemas.openxmlformats.org/officeDocument/2006/relationships/image" Target="../media/image16.png"/><Relationship Id="rId4" Type="http://schemas.openxmlformats.org/officeDocument/2006/relationships/image" Target="../media/image20.png"/><Relationship Id="rId9" Type="http://schemas.openxmlformats.org/officeDocument/2006/relationships/image" Target="../media/image18.png"/><Relationship Id="rId15" Type="http://schemas.openxmlformats.org/officeDocument/2006/relationships/image" Target="../media/image31.png"/><Relationship Id="rId14" Type="http://schemas.openxmlformats.org/officeDocument/2006/relationships/image" Target="../media/image33.png"/><Relationship Id="rId17" Type="http://schemas.openxmlformats.org/officeDocument/2006/relationships/image" Target="../media/image32.png"/><Relationship Id="rId16" Type="http://schemas.openxmlformats.org/officeDocument/2006/relationships/image" Target="../media/image35.png"/><Relationship Id="rId5" Type="http://schemas.openxmlformats.org/officeDocument/2006/relationships/image" Target="../media/image19.png"/><Relationship Id="rId19" Type="http://schemas.openxmlformats.org/officeDocument/2006/relationships/image" Target="../media/image40.png"/><Relationship Id="rId6" Type="http://schemas.openxmlformats.org/officeDocument/2006/relationships/image" Target="../media/image17.png"/><Relationship Id="rId18" Type="http://schemas.openxmlformats.org/officeDocument/2006/relationships/image" Target="../media/image28.png"/><Relationship Id="rId7" Type="http://schemas.openxmlformats.org/officeDocument/2006/relationships/image" Target="../media/image22.png"/><Relationship Id="rId8" Type="http://schemas.openxmlformats.org/officeDocument/2006/relationships/image" Target="../media/image25.png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2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4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6" name="Google Shape;16;p2"/>
          <p:cNvSpPr txBox="1"/>
          <p:nvPr>
            <p:ph idx="1" type="body"/>
          </p:nvPr>
        </p:nvSpPr>
        <p:spPr>
          <a:xfrm>
            <a:off x="457200" y="1200151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Merriweather Sans"/>
              <a:buChar char="▶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" name="Google Shape;17;p2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1"/>
          <p:cNvSpPr txBox="1"/>
          <p:nvPr>
            <p:ph type="title"/>
          </p:nvPr>
        </p:nvSpPr>
        <p:spPr>
          <a:xfrm>
            <a:off x="457204" y="204787"/>
            <a:ext cx="3008400" cy="871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54" name="Google Shape;54;p11"/>
          <p:cNvSpPr txBox="1"/>
          <p:nvPr>
            <p:ph idx="1" type="body"/>
          </p:nvPr>
        </p:nvSpPr>
        <p:spPr>
          <a:xfrm>
            <a:off x="3575050" y="204790"/>
            <a:ext cx="5111700" cy="438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Merriweather Sans"/>
              <a:buChar char="▶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Google Shape;55;p11"/>
          <p:cNvSpPr txBox="1"/>
          <p:nvPr>
            <p:ph idx="2" type="body"/>
          </p:nvPr>
        </p:nvSpPr>
        <p:spPr>
          <a:xfrm>
            <a:off x="457204" y="1076327"/>
            <a:ext cx="3008400" cy="35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4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6" name="Google Shape;56;p11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2"/>
          <p:cNvSpPr txBox="1"/>
          <p:nvPr>
            <p:ph type="title"/>
          </p:nvPr>
        </p:nvSpPr>
        <p:spPr>
          <a:xfrm>
            <a:off x="1792288" y="3600451"/>
            <a:ext cx="5486400" cy="425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Arial"/>
              <a:buNone/>
              <a:defRPr b="1" i="0" sz="20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59" name="Google Shape;59;p12"/>
          <p:cNvSpPr/>
          <p:nvPr>
            <p:ph idx="2" type="pic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64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Merriweather Sans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0" name="Google Shape;60;p12"/>
          <p:cNvSpPr txBox="1"/>
          <p:nvPr>
            <p:ph idx="1" type="body"/>
          </p:nvPr>
        </p:nvSpPr>
        <p:spPr>
          <a:xfrm>
            <a:off x="1792288" y="4025504"/>
            <a:ext cx="5486400" cy="60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4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1" name="Google Shape;61;p12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lin Direct Title">
  <p:cSld name="Caplin Direct Title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3"/>
          <p:cNvSpPr txBox="1"/>
          <p:nvPr>
            <p:ph type="ctrTitle"/>
          </p:nvPr>
        </p:nvSpPr>
        <p:spPr>
          <a:xfrm>
            <a:off x="416560" y="853601"/>
            <a:ext cx="83415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64" name="Google Shape;64;p13"/>
          <p:cNvSpPr txBox="1"/>
          <p:nvPr>
            <p:ph idx="1" type="subTitle"/>
          </p:nvPr>
        </p:nvSpPr>
        <p:spPr>
          <a:xfrm>
            <a:off x="3718560" y="2061210"/>
            <a:ext cx="50394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65" name="Google Shape;65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37424" y="4289191"/>
            <a:ext cx="1488901" cy="2322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lin integration Suite Title">
  <p:cSld name="Caplin integration Suite Title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4"/>
          <p:cNvSpPr txBox="1"/>
          <p:nvPr>
            <p:ph idx="1" type="subTitle"/>
          </p:nvPr>
        </p:nvSpPr>
        <p:spPr>
          <a:xfrm>
            <a:off x="3718560" y="2061210"/>
            <a:ext cx="50394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8" name="Google Shape;68;p14"/>
          <p:cNvSpPr txBox="1"/>
          <p:nvPr>
            <p:ph type="ctrTitle"/>
          </p:nvPr>
        </p:nvSpPr>
        <p:spPr>
          <a:xfrm>
            <a:off x="416560" y="853601"/>
            <a:ext cx="83415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pic>
        <p:nvPicPr>
          <p:cNvPr id="69" name="Google Shape;69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37424" y="4289191"/>
            <a:ext cx="1488901" cy="2322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lin Platform Title">
  <p:cSld name="Caplin Platform Title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 txBox="1"/>
          <p:nvPr>
            <p:ph idx="1" type="subTitle"/>
          </p:nvPr>
        </p:nvSpPr>
        <p:spPr>
          <a:xfrm>
            <a:off x="3718560" y="2061210"/>
            <a:ext cx="50394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2" name="Google Shape;72;p15"/>
          <p:cNvSpPr txBox="1"/>
          <p:nvPr>
            <p:ph type="ctrTitle"/>
          </p:nvPr>
        </p:nvSpPr>
        <p:spPr>
          <a:xfrm>
            <a:off x="416560" y="853601"/>
            <a:ext cx="83415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pic>
        <p:nvPicPr>
          <p:cNvPr id="73" name="Google Shape;73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37424" y="4289191"/>
            <a:ext cx="1488901" cy="2322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lin Prof Services Title">
  <p:cSld name="Caplin Prof Services Title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/>
          <p:nvPr>
            <p:ph idx="1" type="subTitle"/>
          </p:nvPr>
        </p:nvSpPr>
        <p:spPr>
          <a:xfrm>
            <a:off x="3718560" y="2061210"/>
            <a:ext cx="50394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Google Shape;76;p16"/>
          <p:cNvSpPr txBox="1"/>
          <p:nvPr>
            <p:ph type="ctrTitle"/>
          </p:nvPr>
        </p:nvSpPr>
        <p:spPr>
          <a:xfrm>
            <a:off x="416560" y="853601"/>
            <a:ext cx="83415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pic>
        <p:nvPicPr>
          <p:cNvPr id="77" name="Google Shape;77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37424" y="4289191"/>
            <a:ext cx="1488901" cy="2322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lin Trader Title">
  <p:cSld name="Caplin Trader Title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>
            <p:ph idx="1" type="subTitle"/>
          </p:nvPr>
        </p:nvSpPr>
        <p:spPr>
          <a:xfrm>
            <a:off x="3718560" y="2061210"/>
            <a:ext cx="50394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80" name="Google Shape;80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37424" y="4289191"/>
            <a:ext cx="1488901" cy="232227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7"/>
          <p:cNvSpPr txBox="1"/>
          <p:nvPr>
            <p:ph type="ctrTitle"/>
          </p:nvPr>
        </p:nvSpPr>
        <p:spPr>
          <a:xfrm>
            <a:off x="416560" y="853601"/>
            <a:ext cx="83415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</p:spTree>
  </p:cSld>
  <p:clrMapOvr>
    <a:masterClrMapping/>
  </p:clrMapOvr>
  <p:transition>
    <p:fade thruBlk="1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aplin Presentation Template 2017.jpg" id="90" name="Google Shape;90;p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14" y="0"/>
            <a:ext cx="914257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9"/>
          <p:cNvSpPr txBox="1"/>
          <p:nvPr>
            <p:ph type="ctrTitle"/>
          </p:nvPr>
        </p:nvSpPr>
        <p:spPr>
          <a:xfrm>
            <a:off x="311700" y="1264350"/>
            <a:ext cx="8520600" cy="1329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oboto Thin"/>
              <a:buNone/>
              <a:defRPr sz="36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92" name="Google Shape;92;p19"/>
          <p:cNvSpPr txBox="1"/>
          <p:nvPr>
            <p:ph idx="1" type="subTitle"/>
          </p:nvPr>
        </p:nvSpPr>
        <p:spPr>
          <a:xfrm>
            <a:off x="311700" y="29150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Roboto Thin"/>
              <a:buNone/>
              <a:defRPr sz="22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cxnSp>
        <p:nvCxnSpPr>
          <p:cNvPr id="93" name="Google Shape;93;p19"/>
          <p:cNvCxnSpPr/>
          <p:nvPr/>
        </p:nvCxnSpPr>
        <p:spPr>
          <a:xfrm>
            <a:off x="4387650" y="2754500"/>
            <a:ext cx="368700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4" name="Google Shape;94;p19"/>
          <p:cNvSpPr txBox="1"/>
          <p:nvPr/>
        </p:nvSpPr>
        <p:spPr>
          <a:xfrm>
            <a:off x="3640050" y="4827599"/>
            <a:ext cx="1863900" cy="1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6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2020   |  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3.png" id="95" name="Google Shape;95;p19"/>
          <p:cNvPicPr preferRelativeResize="0"/>
          <p:nvPr/>
        </p:nvPicPr>
        <p:blipFill rotWithShape="1">
          <a:blip r:embed="rId3">
            <a:alphaModFix/>
          </a:blip>
          <a:srcRect b="0" l="0" r="0" t="9"/>
          <a:stretch/>
        </p:blipFill>
        <p:spPr>
          <a:xfrm>
            <a:off x="4038787" y="612550"/>
            <a:ext cx="1066427" cy="16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">
  <p:cSld name="TITLE_1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G Image 1.png" id="97" name="Google Shape;97;p20"/>
          <p:cNvPicPr preferRelativeResize="0"/>
          <p:nvPr/>
        </p:nvPicPr>
        <p:blipFill rotWithShape="1">
          <a:blip r:embed="rId2">
            <a:alphaModFix/>
          </a:blip>
          <a:srcRect b="0" l="9" r="9" t="0"/>
          <a:stretch/>
        </p:blipFill>
        <p:spPr>
          <a:xfrm>
            <a:off x="714" y="0"/>
            <a:ext cx="9142568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20"/>
          <p:cNvSpPr txBox="1"/>
          <p:nvPr>
            <p:ph type="ctrTitle"/>
          </p:nvPr>
        </p:nvSpPr>
        <p:spPr>
          <a:xfrm>
            <a:off x="311700" y="1264350"/>
            <a:ext cx="8520600" cy="1329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oboto Thin"/>
              <a:buNone/>
              <a:defRPr sz="36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99" name="Google Shape;99;p20"/>
          <p:cNvSpPr txBox="1"/>
          <p:nvPr>
            <p:ph idx="1" type="subTitle"/>
          </p:nvPr>
        </p:nvSpPr>
        <p:spPr>
          <a:xfrm>
            <a:off x="311700" y="29150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Roboto Thin"/>
              <a:buNone/>
              <a:defRPr sz="22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cxnSp>
        <p:nvCxnSpPr>
          <p:cNvPr id="100" name="Google Shape;100;p20"/>
          <p:cNvCxnSpPr/>
          <p:nvPr/>
        </p:nvCxnSpPr>
        <p:spPr>
          <a:xfrm>
            <a:off x="4387650" y="2754500"/>
            <a:ext cx="368700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1" name="Google Shape;101;p20"/>
          <p:cNvSpPr txBox="1"/>
          <p:nvPr/>
        </p:nvSpPr>
        <p:spPr>
          <a:xfrm>
            <a:off x="3640050" y="4827599"/>
            <a:ext cx="1863900" cy="1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6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2020   |  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3.png" id="102" name="Google Shape;102;p20"/>
          <p:cNvPicPr preferRelativeResize="0"/>
          <p:nvPr/>
        </p:nvPicPr>
        <p:blipFill rotWithShape="1">
          <a:blip r:embed="rId3">
            <a:alphaModFix/>
          </a:blip>
          <a:srcRect b="0" l="0" r="0" t="9"/>
          <a:stretch/>
        </p:blipFill>
        <p:spPr>
          <a:xfrm>
            <a:off x="4038787" y="612550"/>
            <a:ext cx="1066427" cy="16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 1">
  <p:cSld name="TITLE_1_1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G Image 2.png" id="104" name="Google Shape;104;p21"/>
          <p:cNvPicPr preferRelativeResize="0"/>
          <p:nvPr/>
        </p:nvPicPr>
        <p:blipFill rotWithShape="1">
          <a:blip r:embed="rId2">
            <a:alphaModFix/>
          </a:blip>
          <a:srcRect b="0" l="9" r="9" t="0"/>
          <a:stretch/>
        </p:blipFill>
        <p:spPr>
          <a:xfrm>
            <a:off x="714" y="0"/>
            <a:ext cx="9142568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21"/>
          <p:cNvSpPr txBox="1"/>
          <p:nvPr>
            <p:ph type="ctrTitle"/>
          </p:nvPr>
        </p:nvSpPr>
        <p:spPr>
          <a:xfrm>
            <a:off x="311700" y="1264350"/>
            <a:ext cx="8520600" cy="1329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oboto Thin"/>
              <a:buNone/>
              <a:defRPr sz="36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06" name="Google Shape;106;p21"/>
          <p:cNvSpPr txBox="1"/>
          <p:nvPr>
            <p:ph idx="1" type="subTitle"/>
          </p:nvPr>
        </p:nvSpPr>
        <p:spPr>
          <a:xfrm>
            <a:off x="311700" y="29150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Roboto Thin"/>
              <a:buNone/>
              <a:defRPr sz="22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cxnSp>
        <p:nvCxnSpPr>
          <p:cNvPr id="107" name="Google Shape;107;p21"/>
          <p:cNvCxnSpPr/>
          <p:nvPr/>
        </p:nvCxnSpPr>
        <p:spPr>
          <a:xfrm>
            <a:off x="4387650" y="2754500"/>
            <a:ext cx="368700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8" name="Google Shape;108;p21"/>
          <p:cNvSpPr txBox="1"/>
          <p:nvPr/>
        </p:nvSpPr>
        <p:spPr>
          <a:xfrm>
            <a:off x="3640050" y="4827599"/>
            <a:ext cx="1863900" cy="1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6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2020   |  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3.png" id="109" name="Google Shape;109;p21"/>
          <p:cNvPicPr preferRelativeResize="0"/>
          <p:nvPr/>
        </p:nvPicPr>
        <p:blipFill rotWithShape="1">
          <a:blip r:embed="rId3">
            <a:alphaModFix/>
          </a:blip>
          <a:srcRect b="0" l="0" r="0" t="9"/>
          <a:stretch/>
        </p:blipFill>
        <p:spPr>
          <a:xfrm>
            <a:off x="4038787" y="612550"/>
            <a:ext cx="1066427" cy="16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/>
          <p:nvPr>
            <p:ph type="ctrTitle"/>
          </p:nvPr>
        </p:nvSpPr>
        <p:spPr>
          <a:xfrm>
            <a:off x="3718560" y="853601"/>
            <a:ext cx="5039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0" name="Google Shape;20;p3"/>
          <p:cNvSpPr txBox="1"/>
          <p:nvPr>
            <p:ph idx="1" type="subTitle"/>
          </p:nvPr>
        </p:nvSpPr>
        <p:spPr>
          <a:xfrm>
            <a:off x="3718560" y="2061210"/>
            <a:ext cx="50394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21" name="Google Shape;21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37424" y="4289191"/>
            <a:ext cx="1488901" cy="2322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aplin Presentation Template 20172.jpg" id="111" name="Google Shape;111;p2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431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22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400"/>
              <a:buFont typeface="Roboto Thin"/>
              <a:buNone/>
              <a:defRPr sz="2400">
                <a:solidFill>
                  <a:srgbClr val="081730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13" name="Google Shape;113;p22"/>
          <p:cNvSpPr txBox="1"/>
          <p:nvPr/>
        </p:nvSpPr>
        <p:spPr>
          <a:xfrm>
            <a:off x="3640047" y="4797397"/>
            <a:ext cx="1863900" cy="21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600">
                <a:solidFill>
                  <a:srgbClr val="999999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2020 | Confidential</a:t>
            </a:r>
            <a:endParaRPr sz="700">
              <a:solidFill>
                <a:srgbClr val="99999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2.png" id="114" name="Google Shape;114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281475" y="4871950"/>
            <a:ext cx="710126" cy="10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1">
  <p:cSld name="SECTION_HEADER_1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aplin Presentation Template 20173.jpg" id="116" name="Google Shape;116;p2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431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2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oboto Thin"/>
              <a:buNone/>
              <a:defRPr sz="24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18" name="Google Shape;118;p23"/>
          <p:cNvSpPr txBox="1"/>
          <p:nvPr/>
        </p:nvSpPr>
        <p:spPr>
          <a:xfrm>
            <a:off x="3640047" y="4797397"/>
            <a:ext cx="1863900" cy="21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6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2020 |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4.png" id="119" name="Google Shape;119;p23"/>
          <p:cNvPicPr preferRelativeResize="0"/>
          <p:nvPr/>
        </p:nvPicPr>
        <p:blipFill rotWithShape="1">
          <a:blip r:embed="rId3">
            <a:alphaModFix/>
          </a:blip>
          <a:srcRect b="10" l="0" r="0" t="0"/>
          <a:stretch/>
        </p:blipFill>
        <p:spPr>
          <a:xfrm>
            <a:off x="8281475" y="4871950"/>
            <a:ext cx="710126" cy="10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4"/>
          <p:cNvSpPr txBox="1"/>
          <p:nvPr>
            <p:ph type="title"/>
          </p:nvPr>
        </p:nvSpPr>
        <p:spPr>
          <a:xfrm>
            <a:off x="311700" y="173600"/>
            <a:ext cx="8520600" cy="3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9pPr>
          </a:lstStyle>
          <a:p/>
        </p:txBody>
      </p:sp>
      <p:sp>
        <p:nvSpPr>
          <p:cNvPr id="122" name="Google Shape;122;p24"/>
          <p:cNvSpPr txBox="1"/>
          <p:nvPr>
            <p:ph idx="1" type="body"/>
          </p:nvPr>
        </p:nvSpPr>
        <p:spPr>
          <a:xfrm>
            <a:off x="311700" y="959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cxnSp>
        <p:nvCxnSpPr>
          <p:cNvPr id="123" name="Google Shape;123;p24"/>
          <p:cNvCxnSpPr/>
          <p:nvPr/>
        </p:nvCxnSpPr>
        <p:spPr>
          <a:xfrm>
            <a:off x="4465650" y="688203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5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26" name="Google Shape;126;p2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27" name="Google Shape;127;p2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cxnSp>
        <p:nvCxnSpPr>
          <p:cNvPr id="128" name="Google Shape;128;p25"/>
          <p:cNvCxnSpPr/>
          <p:nvPr/>
        </p:nvCxnSpPr>
        <p:spPr>
          <a:xfrm>
            <a:off x="4465650" y="688203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6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131" name="Google Shape;131;p26"/>
          <p:cNvCxnSpPr/>
          <p:nvPr/>
        </p:nvCxnSpPr>
        <p:spPr>
          <a:xfrm>
            <a:off x="4465650" y="688203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">
  <p:cSld name="TITLE_ONLY_1"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7"/>
          <p:cNvSpPr/>
          <p:nvPr/>
        </p:nvSpPr>
        <p:spPr>
          <a:xfrm>
            <a:off x="0" y="0"/>
            <a:ext cx="25092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Google Shape;134;p27"/>
          <p:cNvSpPr txBox="1"/>
          <p:nvPr>
            <p:ph type="title"/>
          </p:nvPr>
        </p:nvSpPr>
        <p:spPr>
          <a:xfrm>
            <a:off x="197100" y="375850"/>
            <a:ext cx="2728200" cy="42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135" name="Google Shape;135;p27"/>
          <p:cNvCxnSpPr/>
          <p:nvPr/>
        </p:nvCxnSpPr>
        <p:spPr>
          <a:xfrm>
            <a:off x="309837" y="765455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 1">
  <p:cSld name="TITLE_ONLY_1_1"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8"/>
          <p:cNvSpPr/>
          <p:nvPr/>
        </p:nvSpPr>
        <p:spPr>
          <a:xfrm>
            <a:off x="0" y="0"/>
            <a:ext cx="9144000" cy="892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p28"/>
          <p:cNvSpPr txBox="1"/>
          <p:nvPr>
            <p:ph type="title"/>
          </p:nvPr>
        </p:nvSpPr>
        <p:spPr>
          <a:xfrm>
            <a:off x="806700" y="223450"/>
            <a:ext cx="2728200" cy="42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139" name="Google Shape;139;p28"/>
          <p:cNvCxnSpPr/>
          <p:nvPr/>
        </p:nvCxnSpPr>
        <p:spPr>
          <a:xfrm>
            <a:off x="919437" y="641002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9"/>
          <p:cNvSpPr txBox="1"/>
          <p:nvPr>
            <p:ph idx="1" type="body"/>
          </p:nvPr>
        </p:nvSpPr>
        <p:spPr>
          <a:xfrm>
            <a:off x="311700" y="1084800"/>
            <a:ext cx="77586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42" name="Google Shape;142;p29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143" name="Google Shape;143;p29"/>
          <p:cNvCxnSpPr/>
          <p:nvPr/>
        </p:nvCxnSpPr>
        <p:spPr>
          <a:xfrm>
            <a:off x="418400" y="688203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30"/>
          <p:cNvSpPr txBox="1"/>
          <p:nvPr>
            <p:ph type="title"/>
          </p:nvPr>
        </p:nvSpPr>
        <p:spPr>
          <a:xfrm>
            <a:off x="703500" y="861525"/>
            <a:ext cx="7737000" cy="2274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9pPr>
          </a:lstStyle>
          <a:p/>
        </p:txBody>
      </p:sp>
      <p:cxnSp>
        <p:nvCxnSpPr>
          <p:cNvPr id="146" name="Google Shape;146;p30"/>
          <p:cNvCxnSpPr/>
          <p:nvPr/>
        </p:nvCxnSpPr>
        <p:spPr>
          <a:xfrm>
            <a:off x="4262400" y="2713828"/>
            <a:ext cx="6192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3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DBE0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31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50" name="Google Shape;150;p31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51" name="Google Shape;151;p31"/>
          <p:cNvSpPr txBox="1"/>
          <p:nvPr>
            <p:ph type="title"/>
          </p:nvPr>
        </p:nvSpPr>
        <p:spPr>
          <a:xfrm>
            <a:off x="311700" y="1578975"/>
            <a:ext cx="41277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152" name="Google Shape;152;p31"/>
          <p:cNvCxnSpPr/>
          <p:nvPr/>
        </p:nvCxnSpPr>
        <p:spPr>
          <a:xfrm>
            <a:off x="418400" y="2093578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"/>
          <p:cNvSpPr txBox="1"/>
          <p:nvPr>
            <p:ph type="title"/>
          </p:nvPr>
        </p:nvSpPr>
        <p:spPr>
          <a:xfrm>
            <a:off x="427673" y="1649096"/>
            <a:ext cx="8259000" cy="789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4" name="Google Shape;24;p4"/>
          <p:cNvSpPr txBox="1"/>
          <p:nvPr>
            <p:ph idx="1" type="body"/>
          </p:nvPr>
        </p:nvSpPr>
        <p:spPr>
          <a:xfrm>
            <a:off x="427674" y="2444195"/>
            <a:ext cx="8259000" cy="1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5" name="Google Shape;25;p4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Image">
  <p:cSld name="SECTION_TITLE_AND_DESCRIPTION_1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32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F4F6F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p32"/>
          <p:cNvSpPr txBox="1"/>
          <p:nvPr>
            <p:ph type="title"/>
          </p:nvPr>
        </p:nvSpPr>
        <p:spPr>
          <a:xfrm>
            <a:off x="265500" y="983160"/>
            <a:ext cx="4155600" cy="586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156" name="Google Shape;156;p32"/>
          <p:cNvSpPr txBox="1"/>
          <p:nvPr>
            <p:ph idx="1" type="subTitle"/>
          </p:nvPr>
        </p:nvSpPr>
        <p:spPr>
          <a:xfrm>
            <a:off x="265500" y="19827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cxnSp>
        <p:nvCxnSpPr>
          <p:cNvPr id="157" name="Google Shape;157;p32"/>
          <p:cNvCxnSpPr/>
          <p:nvPr/>
        </p:nvCxnSpPr>
        <p:spPr>
          <a:xfrm>
            <a:off x="400300" y="1647253"/>
            <a:ext cx="2934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3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34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62" name="Google Shape;162;p34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cons Page">
  <p:cSld name="BLANK_1"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2FA@2x.png" id="165" name="Google Shape;165;p3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357287" y="3938772"/>
            <a:ext cx="556562" cy="5488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nytime, anywhere@2x.png" id="166" name="Google Shape;166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05677" y="1296389"/>
            <a:ext cx="483961" cy="48396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pple &amp; Android@2x.png" id="167" name="Google Shape;167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05968" y="1247987"/>
            <a:ext cx="572687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uditable@2x.png" id="168" name="Google Shape;168;p3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373421" y="2215422"/>
            <a:ext cx="548472" cy="54847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est Market Price@2x.png" id="169" name="Google Shape;169;p3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01935" y="2199276"/>
            <a:ext cx="580753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randed Platform@2x.png" id="170" name="Google Shape;170;p3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266634" y="2258034"/>
            <a:ext cx="580760" cy="46324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roswer Based@2x.png" id="171" name="Google Shape;171;p3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281085" y="2244752"/>
            <a:ext cx="580760" cy="48980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onsultancy@2x.png" id="172" name="Google Shape;172;p3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397612" y="3101287"/>
            <a:ext cx="500093" cy="50009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orporate Workflow@2x.png" id="173" name="Google Shape;173;p36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5266627" y="1251195"/>
            <a:ext cx="653340" cy="5169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ncrease productivity@2x.png" id="174" name="Google Shape;174;p36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2318067" y="3060956"/>
            <a:ext cx="548489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ayout Management@2x.png" id="175" name="Google Shape;175;p36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4262167" y="3060956"/>
            <a:ext cx="556555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Notifications icon@2x.png" id="176" name="Google Shape;176;p36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3329479" y="1282153"/>
            <a:ext cx="483961" cy="51243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artnership Icon@2x.png" id="177" name="Google Shape;177;p36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6314214" y="1288318"/>
            <a:ext cx="532357" cy="50009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esource Augmentation@2x.png" id="178" name="Google Shape;178;p36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3321418" y="3101287"/>
            <a:ext cx="500093" cy="50009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eview History@2x.png" id="179" name="Google Shape;179;p36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6253719" y="2199276"/>
            <a:ext cx="653347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peed and Flexibility@2x.png" id="180" name="Google Shape;180;p36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7238224" y="1247987"/>
            <a:ext cx="516225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rade Confirmations@2x.png" id="181" name="Google Shape;181;p36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5278736" y="3064989"/>
            <a:ext cx="556555" cy="57269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upport@2x.png" id="182" name="Google Shape;182;p36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7254356" y="3101287"/>
            <a:ext cx="483961" cy="50009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argeted GUI@2x.png" id="183" name="Google Shape;183;p36"/>
          <p:cNvPicPr preferRelativeResize="0"/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6306153" y="3126321"/>
            <a:ext cx="548480" cy="45002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rade For Clients@2x.png" id="184" name="Google Shape;184;p36"/>
          <p:cNvPicPr preferRelativeResize="0"/>
          <p:nvPr/>
        </p:nvPicPr>
        <p:blipFill>
          <a:blip r:embed="rId21">
            <a:alphaModFix/>
          </a:blip>
          <a:stretch>
            <a:fillRect/>
          </a:stretch>
        </p:blipFill>
        <p:spPr>
          <a:xfrm>
            <a:off x="7205960" y="2199276"/>
            <a:ext cx="580753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rade online@2x.png" id="185" name="Google Shape;185;p36"/>
          <p:cNvPicPr preferRelativeResize="0"/>
          <p:nvPr/>
        </p:nvPicPr>
        <p:blipFill>
          <a:blip r:embed="rId22">
            <a:alphaModFix/>
          </a:blip>
          <a:stretch>
            <a:fillRect/>
          </a:stretch>
        </p:blipFill>
        <p:spPr>
          <a:xfrm>
            <a:off x="4213782" y="2191411"/>
            <a:ext cx="716037" cy="54847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Watch Market@2x.png" id="186" name="Google Shape;186;p36"/>
          <p:cNvPicPr preferRelativeResize="0"/>
          <p:nvPr/>
        </p:nvPicPr>
        <p:blipFill>
          <a:blip r:embed="rId23">
            <a:alphaModFix/>
          </a:blip>
          <a:stretch>
            <a:fillRect/>
          </a:stretch>
        </p:blipFill>
        <p:spPr>
          <a:xfrm>
            <a:off x="4262169" y="1294437"/>
            <a:ext cx="556562" cy="487863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36"/>
          <p:cNvSpPr txBox="1"/>
          <p:nvPr/>
        </p:nvSpPr>
        <p:spPr>
          <a:xfrm>
            <a:off x="1387275" y="398100"/>
            <a:ext cx="6170400" cy="4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latin typeface="Roboto Light"/>
                <a:ea typeface="Roboto Light"/>
                <a:cs typeface="Roboto Light"/>
                <a:sym typeface="Roboto Light"/>
              </a:rPr>
              <a:t>Copy these icons from the Master slide. To view the Master slides, select “View” &gt; “Master” &gt; scroll to the bottom and copy the icon you require. Do not scale these icons up from their current size or quality will diminish.</a:t>
            </a:r>
            <a:endParaRPr sz="800"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cons Page 1">
  <p:cSld name="BLANK_1_1"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37"/>
          <p:cNvSpPr txBox="1"/>
          <p:nvPr/>
        </p:nvSpPr>
        <p:spPr>
          <a:xfrm>
            <a:off x="1387275" y="398100"/>
            <a:ext cx="6170400" cy="4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latin typeface="Roboto Light"/>
                <a:ea typeface="Roboto Light"/>
                <a:cs typeface="Roboto Light"/>
                <a:sym typeface="Roboto Light"/>
              </a:rPr>
              <a:t>Copy these elements from the Master slide. To view the Master slides, select “View” &gt; “Master” &gt; scroll to the bottom and copy the icon you require. Do not scale these icons up from their current size or quality will diminish.</a:t>
            </a:r>
            <a:endParaRPr sz="800"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90" name="Google Shape;190;p37"/>
          <p:cNvSpPr/>
          <p:nvPr/>
        </p:nvSpPr>
        <p:spPr>
          <a:xfrm rot="10800000">
            <a:off x="2570952" y="1645350"/>
            <a:ext cx="4002000" cy="577500"/>
          </a:xfrm>
          <a:prstGeom prst="upArrowCallout">
            <a:avLst>
              <a:gd fmla="val 25000" name="adj1"/>
              <a:gd fmla="val 25000" name="adj2"/>
              <a:gd fmla="val 25000" name="adj3"/>
              <a:gd fmla="val 64977" name="adj4"/>
            </a:avLst>
          </a:prstGeom>
          <a:solidFill>
            <a:srgbClr val="2992B6"/>
          </a:solidFill>
          <a:ln>
            <a:noFill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p37"/>
          <p:cNvSpPr txBox="1"/>
          <p:nvPr/>
        </p:nvSpPr>
        <p:spPr>
          <a:xfrm>
            <a:off x="2571052" y="1645677"/>
            <a:ext cx="4002000" cy="37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2225" lIns="142225" spcFirstLastPara="1" rIns="142225" wrap="square" tIns="1422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Handle record requests on the /FX prefix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92" name="Google Shape;192;p37"/>
          <p:cNvSpPr/>
          <p:nvPr/>
        </p:nvSpPr>
        <p:spPr>
          <a:xfrm rot="10800000">
            <a:off x="2570952" y="2222850"/>
            <a:ext cx="4002000" cy="577500"/>
          </a:xfrm>
          <a:prstGeom prst="upArrowCallout">
            <a:avLst>
              <a:gd fmla="val 25000" name="adj1"/>
              <a:gd fmla="val 25000" name="adj2"/>
              <a:gd fmla="val 25000" name="adj3"/>
              <a:gd fmla="val 64977" name="adj4"/>
            </a:avLst>
          </a:prstGeom>
          <a:solidFill>
            <a:srgbClr val="2992B6"/>
          </a:solidFill>
          <a:ln>
            <a:noFill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3" name="Google Shape;193;p37"/>
          <p:cNvSpPr txBox="1"/>
          <p:nvPr/>
        </p:nvSpPr>
        <p:spPr>
          <a:xfrm>
            <a:off x="2571052" y="2223177"/>
            <a:ext cx="4002000" cy="37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2225" lIns="142225" spcFirstLastPara="1" rIns="142225" wrap="square" tIns="1422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Handle record requests on the /FX prefix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94" name="Google Shape;194;p37"/>
          <p:cNvSpPr/>
          <p:nvPr/>
        </p:nvSpPr>
        <p:spPr>
          <a:xfrm rot="10800000">
            <a:off x="2570952" y="2800350"/>
            <a:ext cx="4002000" cy="577500"/>
          </a:xfrm>
          <a:prstGeom prst="upArrowCallout">
            <a:avLst>
              <a:gd fmla="val 25000" name="adj1"/>
              <a:gd fmla="val 25000" name="adj2"/>
              <a:gd fmla="val 25000" name="adj3"/>
              <a:gd fmla="val 64977" name="adj4"/>
            </a:avLst>
          </a:prstGeom>
          <a:solidFill>
            <a:srgbClr val="2992B6"/>
          </a:solidFill>
          <a:ln>
            <a:noFill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5" name="Google Shape;195;p37"/>
          <p:cNvSpPr txBox="1"/>
          <p:nvPr/>
        </p:nvSpPr>
        <p:spPr>
          <a:xfrm>
            <a:off x="2571052" y="2800677"/>
            <a:ext cx="4002000" cy="37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2225" lIns="142225" spcFirstLastPara="1" rIns="142225" wrap="square" tIns="1422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Handle record requests on the /FX prefix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96" name="Google Shape;196;p37"/>
          <p:cNvSpPr/>
          <p:nvPr/>
        </p:nvSpPr>
        <p:spPr>
          <a:xfrm rot="10800000">
            <a:off x="2570952" y="3377850"/>
            <a:ext cx="4002000" cy="577500"/>
          </a:xfrm>
          <a:prstGeom prst="upArrowCallout">
            <a:avLst>
              <a:gd fmla="val 25000" name="adj1"/>
              <a:gd fmla="val 25000" name="adj2"/>
              <a:gd fmla="val 25000" name="adj3"/>
              <a:gd fmla="val 64977" name="adj4"/>
            </a:avLst>
          </a:prstGeom>
          <a:solidFill>
            <a:srgbClr val="2992B6"/>
          </a:solidFill>
          <a:ln>
            <a:noFill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" name="Google Shape;197;p37"/>
          <p:cNvSpPr txBox="1"/>
          <p:nvPr/>
        </p:nvSpPr>
        <p:spPr>
          <a:xfrm>
            <a:off x="2571052" y="3378177"/>
            <a:ext cx="4002000" cy="37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2225" lIns="142225" spcFirstLastPara="1" rIns="142225" wrap="square" tIns="1422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Handle record requests on the /FX prefix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8" name="Google Shape;28;p5"/>
          <p:cNvSpPr txBox="1"/>
          <p:nvPr>
            <p:ph idx="1" type="body"/>
          </p:nvPr>
        </p:nvSpPr>
        <p:spPr>
          <a:xfrm>
            <a:off x="457200" y="1200151"/>
            <a:ext cx="4038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1200"/>
              <a:buFont typeface="Merriweather Sans"/>
              <a:buChar char="▶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Google Shape;29;p5"/>
          <p:cNvSpPr txBox="1"/>
          <p:nvPr>
            <p:ph idx="2" type="body"/>
          </p:nvPr>
        </p:nvSpPr>
        <p:spPr>
          <a:xfrm>
            <a:off x="4648200" y="1200151"/>
            <a:ext cx="4038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1200"/>
              <a:buFont typeface="Merriweather Sans"/>
              <a:buChar char="▶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0" name="Google Shape;30;p5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3" name="Google Shape;33;p6"/>
          <p:cNvSpPr txBox="1"/>
          <p:nvPr>
            <p:ph idx="1" type="body"/>
          </p:nvPr>
        </p:nvSpPr>
        <p:spPr>
          <a:xfrm>
            <a:off x="457200" y="1151335"/>
            <a:ext cx="4040100" cy="479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" name="Google Shape;34;p6"/>
          <p:cNvSpPr txBox="1"/>
          <p:nvPr>
            <p:ph idx="2" type="body"/>
          </p:nvPr>
        </p:nvSpPr>
        <p:spPr>
          <a:xfrm>
            <a:off x="457200" y="1631156"/>
            <a:ext cx="4040100" cy="29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Merriweather Sans"/>
              <a:buChar char="▶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" name="Google Shape;35;p6"/>
          <p:cNvSpPr txBox="1"/>
          <p:nvPr>
            <p:ph idx="3" type="body"/>
          </p:nvPr>
        </p:nvSpPr>
        <p:spPr>
          <a:xfrm>
            <a:off x="4645029" y="1151335"/>
            <a:ext cx="4041900" cy="479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6" name="Google Shape;36;p6"/>
          <p:cNvSpPr txBox="1"/>
          <p:nvPr>
            <p:ph idx="4" type="body"/>
          </p:nvPr>
        </p:nvSpPr>
        <p:spPr>
          <a:xfrm>
            <a:off x="4645029" y="1631156"/>
            <a:ext cx="4041900" cy="29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Merriweather Sans"/>
              <a:buChar char="▶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7" name="Google Shape;37;p6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40" name="Google Shape;40;p7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Only">
  <p:cSld name="1_Title Only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8"/>
          <p:cNvSpPr txBox="1"/>
          <p:nvPr>
            <p:ph type="title"/>
          </p:nvPr>
        </p:nvSpPr>
        <p:spPr>
          <a:xfrm>
            <a:off x="457200" y="4091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43" name="Google Shape;43;p8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4" name="Google Shape;44;p8"/>
          <p:cNvSpPr txBox="1"/>
          <p:nvPr>
            <p:ph idx="1" type="body"/>
          </p:nvPr>
        </p:nvSpPr>
        <p:spPr>
          <a:xfrm>
            <a:off x="457204" y="1402080"/>
            <a:ext cx="8229600" cy="31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32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6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Only">
  <p:cSld name="2_Title 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 txBox="1"/>
          <p:nvPr>
            <p:ph type="title"/>
          </p:nvPr>
        </p:nvSpPr>
        <p:spPr>
          <a:xfrm>
            <a:off x="457200" y="4091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47" name="Google Shape;47;p9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8" name="Google Shape;48;p9"/>
          <p:cNvSpPr txBox="1"/>
          <p:nvPr>
            <p:ph idx="1" type="body"/>
          </p:nvPr>
        </p:nvSpPr>
        <p:spPr>
          <a:xfrm>
            <a:off x="457204" y="1402080"/>
            <a:ext cx="3911700" cy="31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32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6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" name="Google Shape;49;p9"/>
          <p:cNvSpPr/>
          <p:nvPr>
            <p:ph idx="2" type="pic"/>
          </p:nvPr>
        </p:nvSpPr>
        <p:spPr>
          <a:xfrm>
            <a:off x="4602480" y="1402080"/>
            <a:ext cx="4084200" cy="31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64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Merriweather Sans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0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18" Type="http://schemas.openxmlformats.org/officeDocument/2006/relationships/theme" Target="../theme/theme2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25.xml"/><Relationship Id="rId22" Type="http://schemas.openxmlformats.org/officeDocument/2006/relationships/theme" Target="../theme/theme3.xml"/><Relationship Id="rId10" Type="http://schemas.openxmlformats.org/officeDocument/2006/relationships/slideLayout" Target="../slideLayouts/slideLayout24.xml"/><Relationship Id="rId21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26.xml"/><Relationship Id="rId1" Type="http://schemas.openxmlformats.org/officeDocument/2006/relationships/image" Target="../media/image12.jpg"/><Relationship Id="rId2" Type="http://schemas.openxmlformats.org/officeDocument/2006/relationships/image" Target="../media/image36.png"/><Relationship Id="rId3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19.xml"/><Relationship Id="rId19" Type="http://schemas.openxmlformats.org/officeDocument/2006/relationships/slideLayout" Target="../slideLayouts/slideLayout33.xml"/><Relationship Id="rId6" Type="http://schemas.openxmlformats.org/officeDocument/2006/relationships/slideLayout" Target="../slideLayouts/slideLayout20.xml"/><Relationship Id="rId1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 rotWithShape="1">
          <a:blip r:embed="rId1">
            <a:alphaModFix/>
          </a:blip>
          <a:stretch>
            <a:fillRect b="0" l="0" r="0" t="0"/>
          </a:stretch>
        </a:blip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457200" y="1200151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Char char="▶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3" name="Google Shape;13;p1"/>
          <p:cNvSpPr txBox="1"/>
          <p:nvPr/>
        </p:nvSpPr>
        <p:spPr>
          <a:xfrm>
            <a:off x="5659921" y="4743376"/>
            <a:ext cx="30270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Font typeface="Arial"/>
              <a:buNone/>
            </a:pPr>
            <a:r>
              <a:rPr b="0" i="0" lang="en-GB" sz="10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© Caplin Systems Ltd. 2012 </a:t>
            </a:r>
            <a:r>
              <a:rPr b="0" i="0" lang="en-GB" sz="10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rPr>
              <a:t>|</a:t>
            </a:r>
            <a:r>
              <a:rPr b="0" i="0" lang="en-GB" sz="10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 Confidential</a:t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</p:sldLayoutIdLst>
  <p:transition>
    <p:fade thruBlk="1"/>
  </p:transition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aplin Presentation Template 20174.jpg" id="83" name="Google Shape;83;p18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714" y="0"/>
            <a:ext cx="914257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18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000"/>
              <a:buFont typeface="Roboto Thin"/>
              <a:buNone/>
              <a:defRPr sz="2000">
                <a:solidFill>
                  <a:srgbClr val="081730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9pPr>
          </a:lstStyle>
          <a:p/>
        </p:txBody>
      </p:sp>
      <p:sp>
        <p:nvSpPr>
          <p:cNvPr id="85" name="Google Shape;85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1800"/>
              <a:buFont typeface="Roboto Light"/>
              <a:buChar char="●"/>
              <a:defRPr sz="1800"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○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■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●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○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■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●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○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081730"/>
              </a:buClr>
              <a:buSzPts val="1400"/>
              <a:buFont typeface="Roboto Light"/>
              <a:buChar char="■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86" name="Google Shape;86;p18"/>
          <p:cNvSpPr txBox="1"/>
          <p:nvPr/>
        </p:nvSpPr>
        <p:spPr>
          <a:xfrm>
            <a:off x="3640050" y="4827599"/>
            <a:ext cx="1863900" cy="1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600">
                <a:solidFill>
                  <a:srgbClr val="7B849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2021   |   Confidential</a:t>
            </a:r>
            <a:endParaRPr sz="700">
              <a:solidFill>
                <a:srgbClr val="7B849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2.png" id="87" name="Google Shape;87;p1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01375" y="4900725"/>
            <a:ext cx="589500" cy="90375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8"/>
          <p:cNvSpPr txBox="1"/>
          <p:nvPr/>
        </p:nvSpPr>
        <p:spPr>
          <a:xfrm>
            <a:off x="61925" y="4886345"/>
            <a:ext cx="394200" cy="14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800">
                <a:solidFill>
                  <a:srgbClr val="7B849F"/>
                </a:solidFill>
                <a:latin typeface="Roboto Light"/>
                <a:ea typeface="Roboto Light"/>
                <a:cs typeface="Roboto Light"/>
                <a:sym typeface="Roboto Light"/>
              </a:rPr>
              <a:t>‹#›</a:t>
            </a:fld>
            <a:endParaRPr sz="800">
              <a:solidFill>
                <a:srgbClr val="7B849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9.png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8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Review</a:t>
            </a:r>
            <a:endParaRPr/>
          </a:p>
        </p:txBody>
      </p:sp>
      <p:sp>
        <p:nvSpPr>
          <p:cNvPr id="203" name="Google Shape;203;p38"/>
          <p:cNvSpPr txBox="1"/>
          <p:nvPr/>
        </p:nvSpPr>
        <p:spPr>
          <a:xfrm>
            <a:off x="311700" y="678425"/>
            <a:ext cx="8748600" cy="41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552450" lvl="0" marL="514350" rtl="0" algn="l">
              <a:spcBef>
                <a:spcPts val="0"/>
              </a:spcBef>
              <a:spcAft>
                <a:spcPts val="0"/>
              </a:spcAft>
              <a:buClr>
                <a:srgbClr val="818181"/>
              </a:buClr>
              <a:buSzPts val="1800"/>
              <a:buFont typeface="Roboto"/>
              <a:buAutoNum type="arabicPeriod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Name the main components of the Caplin Platform?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552450" lvl="0" marL="514350" rtl="0" algn="l">
              <a:spcBef>
                <a:spcPts val="480"/>
              </a:spcBef>
              <a:spcAft>
                <a:spcPts val="0"/>
              </a:spcAft>
              <a:buClr>
                <a:srgbClr val="818181"/>
              </a:buClr>
              <a:buSzPts val="1800"/>
              <a:buFont typeface="Roboto"/>
              <a:buAutoNum type="arabicPeriod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What are the main features provided by these components?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552450" lvl="0" marL="514350" rtl="0" algn="l">
              <a:spcBef>
                <a:spcPts val="480"/>
              </a:spcBef>
              <a:spcAft>
                <a:spcPts val="0"/>
              </a:spcAft>
              <a:buClr>
                <a:srgbClr val="818181"/>
              </a:buClr>
              <a:buSzPts val="1800"/>
              <a:buFont typeface="Roboto"/>
              <a:buAutoNum type="arabicPeriod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Name and describe the 2 main data types provided by the Caplin Platform?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552450" lvl="0" marL="514350" rtl="0" algn="l">
              <a:spcBef>
                <a:spcPts val="480"/>
              </a:spcBef>
              <a:spcAft>
                <a:spcPts val="0"/>
              </a:spcAft>
              <a:buClr>
                <a:srgbClr val="818181"/>
              </a:buClr>
              <a:buSzPts val="1800"/>
              <a:buFont typeface="Roboto"/>
              <a:buAutoNum type="arabicPeriod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What method of data distribution is used for trading and why?  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552450" lvl="0" marL="514350" rtl="0" algn="l">
              <a:spcBef>
                <a:spcPts val="480"/>
              </a:spcBef>
              <a:spcAft>
                <a:spcPts val="0"/>
              </a:spcAft>
              <a:buClr>
                <a:srgbClr val="818181"/>
              </a:buClr>
              <a:buSzPts val="1800"/>
              <a:buFont typeface="Roboto"/>
              <a:buAutoNum type="arabicPeriod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What tool can you use to request data from the Liberator?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552450" lvl="0" marL="514350" rtl="0" algn="l">
              <a:spcBef>
                <a:spcPts val="480"/>
              </a:spcBef>
              <a:spcAft>
                <a:spcPts val="0"/>
              </a:spcAft>
              <a:buClr>
                <a:srgbClr val="818181"/>
              </a:buClr>
              <a:buSzPts val="1800"/>
              <a:buFont typeface="Roboto"/>
              <a:buAutoNum type="arabicPeriod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How would you access it ?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552450" lvl="0" marL="514350" rtl="0" algn="l">
              <a:spcBef>
                <a:spcPts val="480"/>
              </a:spcBef>
              <a:spcAft>
                <a:spcPts val="0"/>
              </a:spcAft>
              <a:buClr>
                <a:srgbClr val="818181"/>
              </a:buClr>
              <a:buSzPts val="1800"/>
              <a:buFont typeface="Roboto"/>
              <a:buAutoNum type="arabicPeriod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What is an integration adapter?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9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Review (cont)</a:t>
            </a:r>
            <a:endParaRPr/>
          </a:p>
        </p:txBody>
      </p:sp>
      <p:sp>
        <p:nvSpPr>
          <p:cNvPr id="210" name="Google Shape;210;p39"/>
          <p:cNvSpPr txBox="1"/>
          <p:nvPr>
            <p:ph idx="4294967295" type="body"/>
          </p:nvPr>
        </p:nvSpPr>
        <p:spPr>
          <a:xfrm>
            <a:off x="401975" y="734725"/>
            <a:ext cx="8229600" cy="386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539750" lvl="0" marL="51435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800"/>
              <a:buFont typeface="Roboto"/>
              <a:buAutoNum type="arabicPeriod"/>
            </a:pPr>
            <a:r>
              <a:rPr i="0" lang="en-GB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What are the 3 main types of integration adapter ?</a:t>
            </a:r>
            <a:endParaRPr/>
          </a:p>
          <a:p>
            <a:pPr indent="-539750" lvl="0" marL="51435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rgbClr val="999999"/>
              </a:buClr>
              <a:buSzPts val="1800"/>
              <a:buFont typeface="Roboto"/>
              <a:buAutoNum type="arabicPeriod"/>
            </a:pPr>
            <a:r>
              <a:rPr i="0" lang="en-GB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What is the name of the tool used to create Java integration adapters ?</a:t>
            </a:r>
            <a:endParaRPr/>
          </a:p>
          <a:p>
            <a:pPr indent="-539750" lvl="0" marL="51435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rgbClr val="999999"/>
              </a:buClr>
              <a:buSzPts val="1800"/>
              <a:buFont typeface="Roboto"/>
              <a:buAutoNum type="arabicPeriod"/>
            </a:pPr>
            <a:r>
              <a:rPr i="0" lang="en-GB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What is a </a:t>
            </a:r>
            <a:r>
              <a:rPr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adapter (blade)</a:t>
            </a:r>
            <a:r>
              <a:rPr i="0" lang="en-GB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?</a:t>
            </a:r>
            <a:endParaRPr/>
          </a:p>
          <a:p>
            <a:pPr indent="-539750" lvl="0" marL="51435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rgbClr val="999999"/>
              </a:buClr>
              <a:buSzPts val="1800"/>
              <a:buFont typeface="Roboto"/>
              <a:buAutoNum type="arabicPeriod"/>
            </a:pPr>
            <a:r>
              <a:rPr i="0" lang="en-GB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Name the 3 types of </a:t>
            </a:r>
            <a:r>
              <a:rPr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adapters</a:t>
            </a:r>
            <a:r>
              <a:rPr i="0" lang="en-GB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?</a:t>
            </a:r>
            <a:endParaRPr/>
          </a:p>
          <a:p>
            <a:pPr indent="-539750" lvl="0" marL="51435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rgbClr val="999999"/>
              </a:buClr>
              <a:buSzPts val="1800"/>
              <a:buFont typeface="Roboto"/>
              <a:buAutoNum type="arabicPeriod"/>
            </a:pPr>
            <a:r>
              <a:rPr i="0" lang="en-GB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How would you deploy an </a:t>
            </a:r>
            <a:r>
              <a:rPr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adapter </a:t>
            </a:r>
            <a:r>
              <a:rPr i="0" lang="en-GB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kit ?</a:t>
            </a:r>
            <a:endParaRPr/>
          </a:p>
          <a:p>
            <a:pPr indent="-539750" lvl="0" marL="51435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rgbClr val="999999"/>
              </a:buClr>
              <a:buSzPts val="1800"/>
              <a:buFont typeface="Roboto"/>
              <a:buAutoNum type="arabicPeriod"/>
            </a:pPr>
            <a:r>
              <a:rPr i="0" lang="en-GB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How would you deactivate a</a:t>
            </a:r>
            <a:r>
              <a:rPr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 adapter</a:t>
            </a:r>
            <a:r>
              <a:rPr i="0" lang="en-GB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?</a:t>
            </a:r>
            <a:endParaRPr/>
          </a:p>
          <a:p>
            <a:pPr indent="-539750" lvl="0" marL="514350" marR="0" rtl="0" algn="l">
              <a:lnSpc>
                <a:spcPct val="90000"/>
              </a:lnSpc>
              <a:spcBef>
                <a:spcPts val="560"/>
              </a:spcBef>
              <a:spcAft>
                <a:spcPts val="0"/>
              </a:spcAft>
              <a:buClr>
                <a:srgbClr val="999999"/>
              </a:buClr>
              <a:buSzPts val="1800"/>
              <a:buFont typeface="Roboto"/>
              <a:buAutoNum type="arabicPeriod"/>
            </a:pPr>
            <a:r>
              <a:rPr i="0" lang="en-GB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Where are the customisable files located in the Deployment Framework ?</a:t>
            </a:r>
            <a:endParaRPr i="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40"/>
          <p:cNvSpPr txBox="1"/>
          <p:nvPr/>
        </p:nvSpPr>
        <p:spPr>
          <a:xfrm>
            <a:off x="436750" y="3428630"/>
            <a:ext cx="3498000" cy="7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3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Ask questions</a:t>
            </a:r>
            <a:endParaRPr b="1" i="0" sz="300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17" name="Google Shape;217;p40"/>
          <p:cNvSpPr txBox="1"/>
          <p:nvPr/>
        </p:nvSpPr>
        <p:spPr>
          <a:xfrm>
            <a:off x="4805791" y="721719"/>
            <a:ext cx="2919600" cy="5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3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Challenge</a:t>
            </a:r>
            <a:endParaRPr sz="3000"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18" name="Google Shape;218;p40"/>
          <p:cNvSpPr txBox="1"/>
          <p:nvPr/>
        </p:nvSpPr>
        <p:spPr>
          <a:xfrm>
            <a:off x="4875950" y="2090149"/>
            <a:ext cx="3554700" cy="1257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3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Share your experiences</a:t>
            </a:r>
            <a:endParaRPr sz="30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19" name="Google Shape;219;p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50903" y="1203626"/>
            <a:ext cx="2154900" cy="2143818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40"/>
          <p:cNvSpPr txBox="1"/>
          <p:nvPr/>
        </p:nvSpPr>
        <p:spPr>
          <a:xfrm>
            <a:off x="558903" y="867977"/>
            <a:ext cx="2154900" cy="5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3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Discuss</a:t>
            </a:r>
            <a:endParaRPr sz="3000"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21" name="Google Shape;221;p40"/>
          <p:cNvPicPr preferRelativeResize="0"/>
          <p:nvPr/>
        </p:nvPicPr>
        <p:blipFill rotWithShape="1">
          <a:blip r:embed="rId4">
            <a:alphaModFix amt="90000"/>
          </a:blip>
          <a:srcRect b="0" l="0" r="0" t="0"/>
          <a:stretch/>
        </p:blipFill>
        <p:spPr>
          <a:xfrm>
            <a:off x="6146145" y="3568103"/>
            <a:ext cx="1824975" cy="11095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4-3-pp-pres">
  <a:themeElements>
    <a:clrScheme name="Caplin 2012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EC6182"/>
      </a:accent1>
      <a:accent2>
        <a:srgbClr val="50B748"/>
      </a:accent2>
      <a:accent3>
        <a:srgbClr val="E8B13F"/>
      </a:accent3>
      <a:accent4>
        <a:srgbClr val="54B0CB"/>
      </a:accent4>
      <a:accent5>
        <a:srgbClr val="FF7231"/>
      </a:accent5>
      <a:accent6>
        <a:srgbClr val="818181"/>
      </a:accent6>
      <a:hlink>
        <a:srgbClr val="54B0CB"/>
      </a:hlink>
      <a:folHlink>
        <a:srgbClr val="54B0C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